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0" r:id="rId8"/>
    <p:sldId id="261" r:id="rId9"/>
    <p:sldId id="259" r:id="rId10"/>
    <p:sldId id="258" r:id="rId11"/>
    <p:sldId id="263" r:id="rId12"/>
    <p:sldId id="262" r:id="rId13"/>
    <p:sldId id="269" r:id="rId14"/>
    <p:sldId id="26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E4512"/>
    <a:srgbClr val="FFFFF5"/>
    <a:srgbClr val="580041"/>
    <a:srgbClr val="92006C"/>
    <a:srgbClr val="800080"/>
    <a:srgbClr val="FFFF99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59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706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875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2486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7592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100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506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13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297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33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29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6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16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69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34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1338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D93F-9921-4175-A9C0-C8243069F9B2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51EEB9-AEF6-4478-BC7C-271224160D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50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1198" y="265426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9999"/>
                </a:solidFill>
                <a:latin typeface="Eras Bold ITC" panose="020B0907030504020204" pitchFamily="34" charset="0"/>
              </a:rPr>
              <a:t>MEMORIA D’ACTIVITATS CURS 2016-17</a:t>
            </a:r>
            <a:endParaRPr lang="es-ES" sz="4800" dirty="0">
              <a:solidFill>
                <a:srgbClr val="009999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2756" y="5474064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AMPA ESCOLA GAVINA</a:t>
            </a:r>
            <a:endParaRPr lang="es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1795" y="413824"/>
            <a:ext cx="2752381" cy="273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79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73456" y="130628"/>
            <a:ext cx="1497255" cy="148400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053883" y="393895"/>
            <a:ext cx="4797084" cy="13600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sz="3200" b="1" dirty="0" smtClean="0"/>
              <a:t>Menjador</a:t>
            </a:r>
            <a:endParaRPr lang="ca-ES" sz="3200" b="1" dirty="0"/>
          </a:p>
        </p:txBody>
      </p:sp>
      <p:pic>
        <p:nvPicPr>
          <p:cNvPr id="5" name="4 Imagen" descr="menu gav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7309" y="1933302"/>
            <a:ext cx="6518663" cy="476699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15516" y="2114272"/>
            <a:ext cx="4191913" cy="3044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Col·laboració en l'elaboració de Menús més equilibrats i de qualitat per als nostres fills.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Reunió menjador segon trimestre: entre d’altres s’acorda substituir el </a:t>
            </a:r>
            <a:r>
              <a:rPr lang="ca-ES" dirty="0" err="1" smtClean="0"/>
              <a:t>panga</a:t>
            </a:r>
            <a:r>
              <a:rPr lang="ca-ES" dirty="0" smtClean="0"/>
              <a:t> per un altre tipus de peix de més qualitat, i especificar més el </a:t>
            </a:r>
            <a:r>
              <a:rPr lang="ca-ES" dirty="0" err="1" smtClean="0"/>
              <a:t>contigut</a:t>
            </a:r>
            <a:r>
              <a:rPr lang="ca-ES" dirty="0" smtClean="0"/>
              <a:t> d’alguns plats.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Reunió menjador tercer trimestre: de cara al curs vinent corregir els valors calòrics i </a:t>
            </a:r>
            <a:r>
              <a:rPr lang="ca-ES" dirty="0" err="1" smtClean="0"/>
              <a:t>nutricionals</a:t>
            </a:r>
            <a:r>
              <a:rPr lang="ca-ES" dirty="0" smtClean="0"/>
              <a:t> de l’actual </a:t>
            </a:r>
            <a:r>
              <a:rPr lang="ca-ES" dirty="0" err="1" smtClean="0"/>
              <a:t>menu</a:t>
            </a:r>
            <a:r>
              <a:rPr lang="ca-ES" dirty="0" smtClean="0"/>
              <a:t>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2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254" y="130708"/>
            <a:ext cx="1499746" cy="1487553"/>
          </a:xfrm>
          <a:prstGeom prst="rect">
            <a:avLst/>
          </a:prstGeom>
        </p:spPr>
      </p:pic>
      <p:grpSp>
        <p:nvGrpSpPr>
          <p:cNvPr id="6" name="Grupo 9"/>
          <p:cNvGrpSpPr/>
          <p:nvPr/>
        </p:nvGrpSpPr>
        <p:grpSpPr>
          <a:xfrm>
            <a:off x="2722564" y="212100"/>
            <a:ext cx="6363379" cy="1732814"/>
            <a:chOff x="6287674" y="2678165"/>
            <a:chExt cx="932836" cy="4664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Elipse 10"/>
            <p:cNvSpPr/>
            <p:nvPr/>
          </p:nvSpPr>
          <p:spPr>
            <a:xfrm>
              <a:off x="6287674" y="2678165"/>
              <a:ext cx="932836" cy="46641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6415775" y="2750754"/>
              <a:ext cx="659614" cy="32980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600" b="1" dirty="0"/>
                <a:t>Trobades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ca-ES" sz="36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</a:rPr>
                <a:t>d'escoles</a:t>
              </a:r>
              <a:r>
                <a:rPr kumimoji="0" lang="es-E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ca-ES" sz="36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</a:rPr>
                <a:t>valencianes</a:t>
              </a:r>
              <a:endParaRPr kumimoji="0" lang="ca-ES" sz="3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9" name="Marcador de contenido 2"/>
          <p:cNvSpPr txBox="1">
            <a:spLocks/>
          </p:cNvSpPr>
          <p:nvPr/>
        </p:nvSpPr>
        <p:spPr>
          <a:xfrm>
            <a:off x="1260063" y="2532857"/>
            <a:ext cx="5489080" cy="29390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Com cada any, </a:t>
            </a:r>
            <a:r>
              <a:rPr lang="ca-ES" dirty="0" err="1" smtClean="0"/>
              <a:t>l’AMPA</a:t>
            </a:r>
            <a:r>
              <a:rPr lang="ca-ES" dirty="0" smtClean="0"/>
              <a:t> ha participat activament en l’organització dels tallers que presentava l’escola Gavina a les trobades d’escola valenciana. 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S’ha creat un equip de dues mestres i dues mares que han coordinat les activitats. 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Aquest any, hem construït sorpreses de globus inflables. </a:t>
            </a:r>
            <a:endParaRPr lang="es-ES" dirty="0" smtClean="0"/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s-ES" sz="1050" dirty="0" smtClean="0"/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ca-ES" sz="1200" dirty="0" smtClean="0"/>
          </a:p>
        </p:txBody>
      </p:sp>
      <p:pic>
        <p:nvPicPr>
          <p:cNvPr id="10" name="9 Imagen" descr="troba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95" y="3439885"/>
            <a:ext cx="4670376" cy="2627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9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5784" y="130709"/>
            <a:ext cx="1499746" cy="1487553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2000292" y="2518341"/>
            <a:ext cx="4552908" cy="341945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s-E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L’AMPA</a:t>
            </a:r>
            <a:r>
              <a:rPr kumimoji="0" lang="es-ES" sz="29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es </a:t>
            </a:r>
            <a:r>
              <a:rPr kumimoji="0" lang="es-ES" sz="29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trob</a:t>
            </a:r>
            <a:r>
              <a:rPr lang="es-ES" sz="29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 </a:t>
            </a:r>
            <a:r>
              <a:rPr lang="es-ES" sz="29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present</a:t>
            </a:r>
            <a:r>
              <a:rPr lang="es-ES" sz="29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es-ES" sz="2900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0" lang="es-E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 web de </a:t>
            </a:r>
            <a:r>
              <a:rPr kumimoji="0" lang="es-E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l’AMPA</a:t>
            </a:r>
            <a:r>
              <a:rPr lang="es-ES" sz="29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: </a:t>
            </a:r>
            <a:r>
              <a:rPr lang="es-ES" sz="29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http://www.ampagavina.org/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0" lang="es-E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Facebook</a:t>
            </a:r>
            <a:r>
              <a:rPr lang="es-ES" sz="29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: </a:t>
            </a:r>
            <a:r>
              <a:rPr lang="es-ES" sz="29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https://www.facebook.com/ampa.gavina/</a:t>
            </a:r>
            <a:endParaRPr kumimoji="0" lang="es-E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s-E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enllaços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s-E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endParaRPr kumimoji="0" lang="es-ES" sz="29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sz="2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Correo </a:t>
            </a:r>
            <a:r>
              <a:rPr lang="es-ES" sz="2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electrònic</a:t>
            </a:r>
            <a:r>
              <a:rPr lang="es-ES" sz="2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ampagavina@gmail.com </a:t>
            </a:r>
            <a:endParaRPr kumimoji="0" lang="es-ES" sz="29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0" lang="es-E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AMPAnews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ampa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086" y="3043645"/>
            <a:ext cx="4855034" cy="3234554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Elipse 25"/>
          <p:cNvSpPr/>
          <p:nvPr/>
        </p:nvSpPr>
        <p:spPr>
          <a:xfrm>
            <a:off x="2264229" y="174171"/>
            <a:ext cx="8069943" cy="184089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sz="3600" b="1" dirty="0" smtClean="0"/>
              <a:t>Comunicació, Web i Xarxa</a:t>
            </a:r>
            <a:endParaRPr lang="ca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258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633871" y="613510"/>
          <a:ext cx="8915400" cy="606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70"/>
                <a:gridCol w="2336730"/>
                <a:gridCol w="2971800"/>
              </a:tblGrid>
              <a:tr h="3852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 O N C E P T 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PRESSUP.16/17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REALITZAT 16/17</a:t>
                      </a:r>
                    </a:p>
                  </a:txBody>
                  <a:tcPr marL="0" marR="0" marT="0" marB="0" anchor="b"/>
                </a:tc>
              </a:tr>
              <a:tr h="250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 N G R E S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 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14.530,15 €</a:t>
                      </a:r>
                    </a:p>
                  </a:txBody>
                  <a:tcPr marL="0" marR="0" marT="0" marB="0" anchor="b"/>
                </a:tc>
              </a:tr>
              <a:tr h="189989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5198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Arrossegament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saldo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2015/2016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4.856,15 €</a:t>
                      </a:r>
                    </a:p>
                  </a:txBody>
                  <a:tcPr marL="0" marR="0" marT="0" marB="0" anchor="b"/>
                </a:tc>
              </a:tr>
              <a:tr h="232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Quotes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Associació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9.920,00 €</a:t>
                      </a:r>
                    </a:p>
                  </a:txBody>
                  <a:tcPr marL="0" marR="0" marT="0" marB="0" anchor="b"/>
                </a:tc>
              </a:tr>
              <a:tr h="19106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Subvencions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rebuts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tornats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AMPA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246,00 €</a:t>
                      </a:r>
                    </a:p>
                  </a:txBody>
                  <a:tcPr marL="0" marR="0" marT="0" marB="0" anchor="b"/>
                </a:tc>
              </a:tr>
              <a:tr h="205349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1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 E S P E S E 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7.282,59 €</a:t>
                      </a:r>
                    </a:p>
                  </a:txBody>
                  <a:tcPr marL="0" marR="0" marT="0" marB="0" anchor="b"/>
                </a:tc>
              </a:tr>
              <a:tr h="26330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Aportació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l'escola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2441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Lliure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disposició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amb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justificació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274,66 €</a:t>
                      </a:r>
                    </a:p>
                  </a:txBody>
                  <a:tcPr marL="0" marR="0" marT="0" marB="0" anchor="b"/>
                </a:tc>
              </a:tr>
              <a:tr h="2396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Aportació a les famílies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189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Colònies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intercanvis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(160 € x 13 cursos)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2.080,00 €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2.080,00 €</a:t>
                      </a:r>
                    </a:p>
                  </a:txBody>
                  <a:tcPr marL="0" marR="0" marT="0" marB="0" anchor="b"/>
                </a:tc>
              </a:tr>
              <a:tr h="2839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Biblioteca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902,65 €</a:t>
                      </a:r>
                    </a:p>
                  </a:txBody>
                  <a:tcPr marL="0" marR="0" marT="0" marB="0" anchor="b"/>
                </a:tc>
              </a:tr>
              <a:tr h="2126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Inclou subscripcions a revistes: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126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Grup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treball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"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Conviure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851,96 €</a:t>
                      </a:r>
                    </a:p>
                  </a:txBody>
                  <a:tcPr marL="0" marR="0" marT="0" marB="0" anchor="b"/>
                </a:tc>
              </a:tr>
              <a:tr h="238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Grup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treball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"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Coeducació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600,80 €</a:t>
                      </a:r>
                    </a:p>
                  </a:txBody>
                  <a:tcPr marL="0" marR="0" marT="0" marB="0" anchor="b"/>
                </a:tc>
              </a:tr>
              <a:tr h="2361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Curs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Valencià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33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Organització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AMPAfest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1.925,24 €</a:t>
                      </a:r>
                    </a:p>
                  </a:txBody>
                  <a:tcPr marL="0" marR="0" marT="0" marB="0" anchor="b"/>
                </a:tc>
              </a:tr>
              <a:tr h="22105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Despeses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d'administració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248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 (Fotocòpies, Tramesa, Guarderia...)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400,0 €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8080"/>
                          </a:solidFill>
                          <a:latin typeface="Arial"/>
                        </a:rPr>
                        <a:t>320,00 €</a:t>
                      </a:r>
                    </a:p>
                  </a:txBody>
                  <a:tcPr marL="0" marR="0" marT="0" marB="0" anchor="b"/>
                </a:tc>
              </a:tr>
              <a:tr h="22685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Comissió tramesa rebuts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125,0 €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8080"/>
                          </a:solidFill>
                          <a:latin typeface="Arial"/>
                        </a:rPr>
                        <a:t>109,44 €</a:t>
                      </a:r>
                    </a:p>
                  </a:txBody>
                  <a:tcPr marL="0" marR="0" marT="0" marB="0" anchor="b"/>
                </a:tc>
              </a:tr>
              <a:tr h="189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Comissions nou compte AMPA - Caixa Popular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</a:tr>
              <a:tr h="18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&amp; One (manteniment pàgina web)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57,84 €</a:t>
                      </a:r>
                    </a:p>
                  </a:txBody>
                  <a:tcPr marL="0" marR="0" marT="0" marB="0" anchor="b"/>
                </a:tc>
              </a:tr>
              <a:tr h="24371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Federació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Associació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AMPES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València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8080"/>
                          </a:solidFill>
                          <a:latin typeface="Arial"/>
                        </a:rPr>
                        <a:t>160,00 €</a:t>
                      </a:r>
                    </a:p>
                  </a:txBody>
                  <a:tcPr marL="0" marR="0" marT="0" marB="0" anchor="b"/>
                </a:tc>
              </a:tr>
              <a:tr h="24371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Remanent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7.247,56 €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19837" y="251072"/>
            <a:ext cx="7170058" cy="690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BALANÇ ECONÒMIC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254" y="101680"/>
            <a:ext cx="1499746" cy="1487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3367" y="364802"/>
            <a:ext cx="8911687" cy="128089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RESUM FINAL: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903" y="1266966"/>
            <a:ext cx="8915400" cy="5283959"/>
          </a:xfrm>
        </p:spPr>
        <p:txBody>
          <a:bodyPr>
            <a:noAutofit/>
          </a:bodyPr>
          <a:lstStyle/>
          <a:p>
            <a:pPr algn="just"/>
            <a:r>
              <a:rPr lang="ca-ES" dirty="0" smtClean="0"/>
              <a:t>Podem concloure que </a:t>
            </a:r>
            <a:r>
              <a:rPr lang="ca-ES" dirty="0" err="1" smtClean="0"/>
              <a:t>l’AMPA</a:t>
            </a:r>
            <a:r>
              <a:rPr lang="ca-ES" dirty="0" smtClean="0"/>
              <a:t> durant aquest curs ha estat un grup molt actiu y productiu :</a:t>
            </a:r>
          </a:p>
          <a:p>
            <a:pPr lvl="1" algn="just"/>
            <a:r>
              <a:rPr lang="ca-ES" sz="1800" dirty="0" smtClean="0"/>
              <a:t>La </a:t>
            </a:r>
            <a:r>
              <a:rPr lang="ca-ES" sz="1800" b="1" dirty="0" smtClean="0"/>
              <a:t>convivència a l’escola i prevenir conflictes i assetjament </a:t>
            </a:r>
            <a:r>
              <a:rPr lang="ca-ES" sz="1800" dirty="0" smtClean="0"/>
              <a:t>ha sigut un dels temes principals que, de la mà de l’escola, més s’ha treballat durant aquest curs, amb molt bona acollida.</a:t>
            </a:r>
          </a:p>
          <a:p>
            <a:pPr algn="just"/>
            <a:r>
              <a:rPr lang="ca-ES" dirty="0" smtClean="0"/>
              <a:t>Com a noves iniciatives encetades aquest curs destaquen:</a:t>
            </a:r>
          </a:p>
          <a:p>
            <a:pPr lvl="1" algn="just"/>
            <a:r>
              <a:rPr lang="ca-ES" sz="1800" dirty="0" smtClean="0"/>
              <a:t>La creació d’una base inicial dins de </a:t>
            </a:r>
            <a:r>
              <a:rPr lang="ca-ES" sz="1800" dirty="0" err="1" smtClean="0"/>
              <a:t>l’AMPA</a:t>
            </a:r>
            <a:r>
              <a:rPr lang="ca-ES" sz="1800" dirty="0" smtClean="0"/>
              <a:t> per començar a treballar la</a:t>
            </a:r>
            <a:r>
              <a:rPr lang="ca-ES" sz="1800" b="1" dirty="0" smtClean="0"/>
              <a:t> coeducació.</a:t>
            </a:r>
          </a:p>
          <a:p>
            <a:pPr lvl="1" algn="just"/>
            <a:r>
              <a:rPr lang="ca-ES" sz="1800" dirty="0" smtClean="0"/>
              <a:t>Una primera experiència de creació de </a:t>
            </a:r>
            <a:r>
              <a:rPr lang="ca-ES" sz="1800" b="1" dirty="0" smtClean="0"/>
              <a:t>parelles </a:t>
            </a:r>
            <a:r>
              <a:rPr lang="ca-ES" sz="1800" b="1" dirty="0" err="1" smtClean="0"/>
              <a:t>linguístiques</a:t>
            </a:r>
            <a:r>
              <a:rPr lang="ca-ES" sz="1800" b="1" dirty="0" smtClean="0"/>
              <a:t> </a:t>
            </a:r>
            <a:r>
              <a:rPr lang="ca-ES" sz="1800" dirty="0" smtClean="0"/>
              <a:t>dins el programa Voluntariat pel Valencià</a:t>
            </a:r>
          </a:p>
          <a:p>
            <a:pPr algn="just"/>
            <a:r>
              <a:rPr lang="ca-ES" dirty="0" smtClean="0"/>
              <a:t>També hem donat continuat a totes les accions que ja duen temps realitzant-se des de </a:t>
            </a:r>
            <a:r>
              <a:rPr lang="ca-ES" dirty="0" err="1" smtClean="0"/>
              <a:t>l’AMPA</a:t>
            </a:r>
            <a:r>
              <a:rPr lang="ca-ES" dirty="0" smtClean="0"/>
              <a:t>. En aquest sentit destaquen </a:t>
            </a:r>
            <a:r>
              <a:rPr lang="ca-ES" b="1" dirty="0" smtClean="0"/>
              <a:t>les animacions lectores </a:t>
            </a:r>
            <a:r>
              <a:rPr lang="ca-ES" dirty="0" smtClean="0"/>
              <a:t>i </a:t>
            </a:r>
            <a:r>
              <a:rPr lang="ca-ES" b="1" dirty="0" smtClean="0"/>
              <a:t>servei de préstec </a:t>
            </a:r>
            <a:r>
              <a:rPr lang="ca-ES" dirty="0" smtClean="0"/>
              <a:t>de la biblioteca i els avanços en </a:t>
            </a:r>
            <a:r>
              <a:rPr lang="ca-ES" b="1" dirty="0" smtClean="0"/>
              <a:t>els </a:t>
            </a:r>
            <a:r>
              <a:rPr lang="ca-ES" b="1" dirty="0" err="1" smtClean="0"/>
              <a:t>menus</a:t>
            </a:r>
            <a:r>
              <a:rPr lang="ca-ES" b="1" dirty="0" smtClean="0"/>
              <a:t> del menjador</a:t>
            </a:r>
            <a:r>
              <a:rPr lang="ca-ES" dirty="0" smtClean="0"/>
              <a:t>.</a:t>
            </a:r>
          </a:p>
          <a:p>
            <a:pPr algn="just"/>
            <a:r>
              <a:rPr lang="ca-ES" dirty="0" smtClean="0"/>
              <a:t>La coordinació en la </a:t>
            </a:r>
            <a:r>
              <a:rPr lang="ca-ES" b="1" dirty="0" smtClean="0"/>
              <a:t>difusió i comunicació de les activitats </a:t>
            </a:r>
            <a:r>
              <a:rPr lang="ca-ES" dirty="0" smtClean="0"/>
              <a:t>també seria un aspecte destacable d’aquest curs.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254" y="101680"/>
            <a:ext cx="1499746" cy="148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0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056393" y="5103414"/>
            <a:ext cx="2979619" cy="1510747"/>
            <a:chOff x="6287674" y="2678165"/>
            <a:chExt cx="932836" cy="4664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Elipse 10"/>
            <p:cNvSpPr/>
            <p:nvPr/>
          </p:nvSpPr>
          <p:spPr>
            <a:xfrm>
              <a:off x="6287674" y="2678165"/>
              <a:ext cx="932836" cy="466418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6424286" y="2758568"/>
              <a:ext cx="659614" cy="32980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dirty="0"/>
                <a:t>Trobades</a:t>
              </a: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ca-ES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</a:rPr>
                <a:t>d'escoles</a:t>
              </a: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ca-ES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</a:rPr>
                <a:t>valencianes</a:t>
              </a:r>
              <a:endParaRPr kumimoji="0" lang="ca-ES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20" name="Elipse 19"/>
          <p:cNvSpPr/>
          <p:nvPr/>
        </p:nvSpPr>
        <p:spPr>
          <a:xfrm>
            <a:off x="2608959" y="1792081"/>
            <a:ext cx="2479036" cy="12195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b="1" dirty="0" smtClean="0"/>
              <a:t>Grup Conviure</a:t>
            </a:r>
            <a:endParaRPr lang="ca-ES" b="1" dirty="0"/>
          </a:p>
        </p:txBody>
      </p:sp>
      <p:sp>
        <p:nvSpPr>
          <p:cNvPr id="23" name="Elipse 22"/>
          <p:cNvSpPr/>
          <p:nvPr/>
        </p:nvSpPr>
        <p:spPr>
          <a:xfrm>
            <a:off x="5347497" y="1482099"/>
            <a:ext cx="2480425" cy="13921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ca-ES" b="1" dirty="0" smtClean="0"/>
              <a:t>Coeducació</a:t>
            </a:r>
            <a:endParaRPr lang="ca-ES" b="1" dirty="0"/>
          </a:p>
        </p:txBody>
      </p:sp>
      <p:sp>
        <p:nvSpPr>
          <p:cNvPr id="24" name="Elipse 23"/>
          <p:cNvSpPr/>
          <p:nvPr/>
        </p:nvSpPr>
        <p:spPr>
          <a:xfrm>
            <a:off x="2158598" y="3286525"/>
            <a:ext cx="2505420" cy="14811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b="1" dirty="0" smtClean="0"/>
              <a:t>Biblioteca</a:t>
            </a:r>
            <a:endParaRPr lang="ca-ES" b="1" dirty="0"/>
          </a:p>
        </p:txBody>
      </p:sp>
      <p:sp>
        <p:nvSpPr>
          <p:cNvPr id="25" name="Elipse 24"/>
          <p:cNvSpPr/>
          <p:nvPr/>
        </p:nvSpPr>
        <p:spPr>
          <a:xfrm>
            <a:off x="7376255" y="2743836"/>
            <a:ext cx="2670993" cy="13600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b="1" dirty="0" smtClean="0"/>
              <a:t>Menjador</a:t>
            </a:r>
            <a:endParaRPr lang="ca-ES" b="1" dirty="0"/>
          </a:p>
        </p:txBody>
      </p:sp>
      <p:sp>
        <p:nvSpPr>
          <p:cNvPr id="26" name="Elipse 25"/>
          <p:cNvSpPr/>
          <p:nvPr/>
        </p:nvSpPr>
        <p:spPr>
          <a:xfrm>
            <a:off x="7057214" y="4738351"/>
            <a:ext cx="2612893" cy="163099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b="1" dirty="0" smtClean="0"/>
              <a:t>Comunicació, Web i Xarxa</a:t>
            </a:r>
            <a:endParaRPr lang="ca-ES" b="1" dirty="0"/>
          </a:p>
        </p:txBody>
      </p:sp>
      <p:sp>
        <p:nvSpPr>
          <p:cNvPr id="27" name="Elipse 26"/>
          <p:cNvSpPr/>
          <p:nvPr/>
        </p:nvSpPr>
        <p:spPr>
          <a:xfrm>
            <a:off x="6040710" y="294722"/>
            <a:ext cx="5776151" cy="1083912"/>
          </a:xfrm>
          <a:prstGeom prst="ellipse">
            <a:avLst/>
          </a:prstGeom>
          <a:solidFill>
            <a:srgbClr val="FFFFF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b="1" dirty="0" smtClean="0">
                <a:solidFill>
                  <a:srgbClr val="580041"/>
                </a:solidFill>
              </a:rPr>
              <a:t>AMPA: Estructura organitzativa</a:t>
            </a:r>
          </a:p>
          <a:p>
            <a:pPr algn="ctr"/>
            <a:r>
              <a:rPr lang="ca-ES" sz="2000" b="1" dirty="0" smtClean="0">
                <a:solidFill>
                  <a:srgbClr val="580041"/>
                </a:solidFill>
              </a:rPr>
              <a:t>COMISSIONS DE TREBALL</a:t>
            </a:r>
            <a:endParaRPr lang="ca-ES" sz="2000" b="1" dirty="0">
              <a:solidFill>
                <a:srgbClr val="580041"/>
              </a:solidFill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6683686" y="3657600"/>
            <a:ext cx="692569" cy="14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6147582" y="3011585"/>
            <a:ext cx="162998" cy="32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 flipV="1">
            <a:off x="4843728" y="2977752"/>
            <a:ext cx="399421" cy="34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4725516" y="3950167"/>
            <a:ext cx="452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rot="5400000">
            <a:off x="4937760" y="4663440"/>
            <a:ext cx="418012" cy="41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6747346" y="4507216"/>
            <a:ext cx="646231" cy="28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Marcador de contenido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3411" y="3351714"/>
            <a:ext cx="1438781" cy="1426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70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3668" y="493481"/>
            <a:ext cx="8911687" cy="128089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TASQUES REALITZADES AL 2016-2017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AMPA FEST</a:t>
            </a:r>
          </a:p>
          <a:p>
            <a:r>
              <a:rPr lang="es-ES" dirty="0" smtClean="0"/>
              <a:t>PARELLES LINGUISTIQUES</a:t>
            </a:r>
          </a:p>
          <a:p>
            <a:r>
              <a:rPr lang="es-ES" dirty="0" smtClean="0"/>
              <a:t>REUNIONS DE COORDINACIÓ:</a:t>
            </a:r>
          </a:p>
          <a:p>
            <a:pPr lvl="1"/>
            <a:r>
              <a:rPr lang="es-ES" dirty="0" smtClean="0"/>
              <a:t>PARTICIPACIÓ A LA COMISSIÓ DE CONVIVENCIA DE L’ESCOLA</a:t>
            </a:r>
          </a:p>
          <a:p>
            <a:pPr lvl="1"/>
            <a:r>
              <a:rPr lang="es-ES" dirty="0" smtClean="0"/>
              <a:t>PARTICIPACIÓ AL CONSELL ESCOLAR DE L’ESCOLA GAVINA</a:t>
            </a:r>
          </a:p>
          <a:p>
            <a:pPr lvl="1"/>
            <a:r>
              <a:rPr lang="es-ES" dirty="0" smtClean="0"/>
              <a:t>PARTICIPACIÓ AL CONSELL ESCOLAR MUNICIPAL</a:t>
            </a:r>
          </a:p>
          <a:p>
            <a:pPr lvl="1"/>
            <a:r>
              <a:rPr lang="es-ES" dirty="0" smtClean="0"/>
              <a:t>REUNIONS DE COORDINACIÓ AMB LA DIRECCIÓ DE L’ESCOLA</a:t>
            </a:r>
          </a:p>
          <a:p>
            <a:pPr marL="342900" lvl="1" indent="-342900"/>
            <a:r>
              <a:rPr lang="es-ES" sz="1800" dirty="0" smtClean="0"/>
              <a:t>T	ASQUES REALITZADES PER LES COMISSIONS DE TREBALL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254" y="101680"/>
            <a:ext cx="1499746" cy="148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09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759" y="244283"/>
            <a:ext cx="8911687" cy="1429774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</a:rPr>
              <a:t>II </a:t>
            </a: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  <a:t>AMPAFEST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000" dirty="0" smtClean="0"/>
              <a:t>jornada </a:t>
            </a:r>
            <a:r>
              <a:rPr lang="es-ES" sz="2000" dirty="0"/>
              <a:t>lúdica i educativa </a:t>
            </a:r>
            <a:r>
              <a:rPr lang="es-ES" sz="2000" dirty="0" err="1"/>
              <a:t>organitzada</a:t>
            </a:r>
            <a:r>
              <a:rPr lang="es-ES" sz="2000" dirty="0"/>
              <a:t> per </a:t>
            </a:r>
            <a:r>
              <a:rPr lang="es-ES" sz="2000" dirty="0" err="1"/>
              <a:t>l’AMPA</a:t>
            </a:r>
            <a:r>
              <a:rPr lang="es-ES" sz="2000" dirty="0"/>
              <a:t> </a:t>
            </a:r>
            <a:r>
              <a:rPr lang="es-ES" sz="2000" dirty="0" err="1"/>
              <a:t>Escola</a:t>
            </a:r>
            <a:r>
              <a:rPr lang="es-ES" sz="2000" dirty="0"/>
              <a:t> </a:t>
            </a:r>
            <a:r>
              <a:rPr lang="es-ES" sz="2000" dirty="0" smtClean="0"/>
              <a:t>Gavina</a:t>
            </a:r>
            <a:br>
              <a:rPr lang="es-ES" sz="2000" dirty="0" smtClean="0"/>
            </a:br>
            <a:r>
              <a:rPr lang="es-ES" sz="2800" b="1" dirty="0" smtClean="0">
                <a:solidFill>
                  <a:srgbClr val="008080"/>
                </a:solidFill>
              </a:rPr>
              <a:t>«</a:t>
            </a:r>
            <a:r>
              <a:rPr lang="es-ES" sz="2800" b="1" dirty="0" err="1">
                <a:solidFill>
                  <a:srgbClr val="008080"/>
                </a:solidFill>
              </a:rPr>
              <a:t>Respectem</a:t>
            </a:r>
            <a:r>
              <a:rPr lang="es-ES" sz="2800" b="1" dirty="0">
                <a:solidFill>
                  <a:srgbClr val="008080"/>
                </a:solidFill>
              </a:rPr>
              <a:t>, </a:t>
            </a:r>
            <a:r>
              <a:rPr lang="es-ES" sz="2800" b="1" dirty="0" err="1">
                <a:solidFill>
                  <a:srgbClr val="008080"/>
                </a:solidFill>
              </a:rPr>
              <a:t>estimem</a:t>
            </a:r>
            <a:r>
              <a:rPr lang="es-ES" sz="2800" b="1" dirty="0">
                <a:solidFill>
                  <a:srgbClr val="008080"/>
                </a:solidFill>
              </a:rPr>
              <a:t>, </a:t>
            </a:r>
            <a:r>
              <a:rPr lang="es-ES" sz="2800" b="1" dirty="0" err="1">
                <a:solidFill>
                  <a:srgbClr val="008080"/>
                </a:solidFill>
              </a:rPr>
              <a:t>compartim</a:t>
            </a:r>
            <a:r>
              <a:rPr lang="es-ES" sz="2800" b="1" dirty="0" smtClean="0">
                <a:solidFill>
                  <a:srgbClr val="008080"/>
                </a:solidFill>
              </a:rPr>
              <a:t>» </a:t>
            </a:r>
            <a:endParaRPr lang="es-ES" sz="2800" b="1" dirty="0">
              <a:solidFill>
                <a:srgbClr val="00808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3205" y="2053884"/>
            <a:ext cx="9847385" cy="4488584"/>
          </a:xfrm>
        </p:spPr>
        <p:txBody>
          <a:bodyPr>
            <a:normAutofit fontScale="55000" lnSpcReduction="20000"/>
          </a:bodyPr>
          <a:lstStyle/>
          <a:p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R</a:t>
            </a:r>
            <a:r>
              <a:rPr lang="es-ES" sz="29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eflexionar 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sobre les </a:t>
            </a:r>
            <a:r>
              <a:rPr lang="es-ES" sz="2900" dirty="0" err="1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actituds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que </a:t>
            </a:r>
            <a:r>
              <a:rPr lang="es-ES" sz="2900" dirty="0" err="1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ajuden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a prevenir, </a:t>
            </a:r>
            <a:r>
              <a:rPr lang="es-ES" sz="2900" dirty="0" err="1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localitzar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i </a:t>
            </a:r>
            <a:r>
              <a:rPr lang="es-ES" sz="2900" dirty="0" err="1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combatre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s-ES" sz="2900" dirty="0" err="1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l’assetjament</a:t>
            </a:r>
            <a: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escolar.</a:t>
            </a:r>
            <a:br>
              <a:rPr lang="es-ES" sz="29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s-ES" sz="2900" dirty="0"/>
          </a:p>
          <a:p>
            <a:r>
              <a:rPr lang="es-ES" sz="2900" b="1" dirty="0" smtClean="0"/>
              <a:t>“</a:t>
            </a:r>
            <a:r>
              <a:rPr lang="es-ES" sz="2900" b="1" dirty="0" err="1" smtClean="0"/>
              <a:t>L’assetjament</a:t>
            </a:r>
            <a:r>
              <a:rPr lang="es-ES" sz="2900" b="1" dirty="0" smtClean="0"/>
              <a:t> </a:t>
            </a:r>
            <a:r>
              <a:rPr lang="es-ES" sz="2900" b="1" dirty="0"/>
              <a:t>escolar vs. la </a:t>
            </a:r>
            <a:r>
              <a:rPr lang="es-ES" sz="2900" b="1" dirty="0" err="1" smtClean="0"/>
              <a:t>convivència</a:t>
            </a:r>
            <a:r>
              <a:rPr lang="es-ES" sz="2900" b="1" dirty="0" smtClean="0"/>
              <a:t> escolar”: </a:t>
            </a:r>
            <a:r>
              <a:rPr lang="es-ES" sz="2900" dirty="0" smtClean="0"/>
              <a:t>A </a:t>
            </a:r>
            <a:r>
              <a:rPr lang="es-ES" sz="2900" dirty="0" err="1"/>
              <a:t>càrrec</a:t>
            </a:r>
            <a:r>
              <a:rPr lang="es-ES" sz="2900" dirty="0"/>
              <a:t> </a:t>
            </a:r>
            <a:r>
              <a:rPr lang="es-ES" sz="2900" dirty="0" err="1"/>
              <a:t>d’Andrea</a:t>
            </a:r>
            <a:r>
              <a:rPr lang="es-ES" sz="2900" dirty="0"/>
              <a:t> Ollero </a:t>
            </a:r>
            <a:r>
              <a:rPr lang="es-ES" sz="2900" dirty="0" smtClean="0"/>
              <a:t>Muñoz12:30</a:t>
            </a:r>
            <a:r>
              <a:rPr lang="es-ES" sz="2900" dirty="0"/>
              <a:t> </a:t>
            </a:r>
            <a:endParaRPr lang="es-ES" sz="2900" dirty="0" smtClean="0"/>
          </a:p>
          <a:p>
            <a:r>
              <a:rPr lang="es-ES" sz="2900" b="1" dirty="0" smtClean="0"/>
              <a:t>La </a:t>
            </a:r>
            <a:r>
              <a:rPr lang="es-ES" sz="2900" b="1" dirty="0" err="1"/>
              <a:t>identitat</a:t>
            </a:r>
            <a:r>
              <a:rPr lang="es-ES" sz="2900" b="1" dirty="0"/>
              <a:t> de </a:t>
            </a:r>
            <a:r>
              <a:rPr lang="es-ES" sz="2900" b="1" dirty="0" err="1"/>
              <a:t>l’assetjat</a:t>
            </a:r>
            <a:r>
              <a:rPr lang="es-ES" sz="2900" b="1" dirty="0"/>
              <a:t> i </a:t>
            </a:r>
            <a:r>
              <a:rPr lang="es-ES" sz="2900" b="1" dirty="0" err="1"/>
              <a:t>què</a:t>
            </a:r>
            <a:r>
              <a:rPr lang="es-ES" sz="2900" b="1" dirty="0"/>
              <a:t> </a:t>
            </a:r>
            <a:r>
              <a:rPr lang="es-ES" sz="2900" b="1" dirty="0" err="1"/>
              <a:t>fer</a:t>
            </a:r>
            <a:r>
              <a:rPr lang="es-ES" sz="2900" b="1" dirty="0"/>
              <a:t> </a:t>
            </a:r>
            <a:r>
              <a:rPr lang="es-ES" sz="2900" b="1" dirty="0" err="1"/>
              <a:t>amb</a:t>
            </a:r>
            <a:r>
              <a:rPr lang="es-ES" sz="2900" b="1" dirty="0"/>
              <a:t> </a:t>
            </a:r>
            <a:r>
              <a:rPr lang="es-ES" sz="2900" b="1" dirty="0" err="1"/>
              <a:t>això</a:t>
            </a:r>
            <a:r>
              <a:rPr lang="es-ES" sz="2900" dirty="0"/>
              <a:t>. </a:t>
            </a:r>
            <a:r>
              <a:rPr lang="es-ES" sz="2900" dirty="0" err="1"/>
              <a:t>Impartit</a:t>
            </a:r>
            <a:r>
              <a:rPr lang="es-ES" sz="2900" dirty="0"/>
              <a:t> per Paco </a:t>
            </a:r>
            <a:r>
              <a:rPr lang="es-ES" sz="2900" dirty="0" smtClean="0"/>
              <a:t>Cuenca,</a:t>
            </a:r>
          </a:p>
          <a:p>
            <a:r>
              <a:rPr lang="es-ES" sz="2900" b="1" dirty="0" err="1" smtClean="0"/>
              <a:t>Paternitats</a:t>
            </a:r>
            <a:r>
              <a:rPr lang="es-ES" sz="2900" b="1" dirty="0" smtClean="0"/>
              <a:t> que transformen.</a:t>
            </a:r>
            <a:r>
              <a:rPr lang="es-ES" sz="2900" dirty="0" smtClean="0"/>
              <a:t> </a:t>
            </a:r>
            <a:r>
              <a:rPr lang="es-ES" sz="2900" dirty="0" err="1" smtClean="0"/>
              <a:t>Impartit</a:t>
            </a:r>
            <a:r>
              <a:rPr lang="es-ES" sz="2900" dirty="0" smtClean="0"/>
              <a:t> per </a:t>
            </a:r>
            <a:r>
              <a:rPr lang="es-ES" sz="2900" dirty="0" err="1" smtClean="0"/>
              <a:t>Ritxar</a:t>
            </a:r>
            <a:r>
              <a:rPr lang="es-ES" sz="2900" dirty="0" smtClean="0"/>
              <a:t> </a:t>
            </a:r>
            <a:r>
              <a:rPr lang="es-ES" sz="2900" dirty="0" err="1" smtClean="0"/>
              <a:t>Bacete</a:t>
            </a:r>
            <a:r>
              <a:rPr lang="es-ES" sz="2900" dirty="0" smtClean="0"/>
              <a:t>, </a:t>
            </a:r>
            <a:r>
              <a:rPr lang="es-ES" sz="2900" dirty="0" err="1" smtClean="0"/>
              <a:t>antropòleg</a:t>
            </a:r>
            <a:r>
              <a:rPr lang="es-ES" sz="2900" dirty="0" smtClean="0"/>
              <a:t>.</a:t>
            </a:r>
          </a:p>
          <a:p>
            <a:r>
              <a:rPr lang="es-ES" sz="2900" b="1" dirty="0" smtClean="0"/>
              <a:t>El </a:t>
            </a:r>
            <a:r>
              <a:rPr lang="es-ES" sz="2900" b="1" dirty="0" err="1"/>
              <a:t>treball</a:t>
            </a:r>
            <a:r>
              <a:rPr lang="es-ES" sz="2900" b="1" dirty="0"/>
              <a:t> </a:t>
            </a:r>
            <a:r>
              <a:rPr lang="es-ES" sz="2900" b="1" dirty="0" err="1"/>
              <a:t>amb</a:t>
            </a:r>
            <a:r>
              <a:rPr lang="es-ES" sz="2900" b="1" dirty="0"/>
              <a:t> </a:t>
            </a:r>
            <a:r>
              <a:rPr lang="es-ES" sz="2900" b="1" dirty="0" err="1"/>
              <a:t>l’assetjador</a:t>
            </a:r>
            <a:r>
              <a:rPr lang="es-ES" sz="2900" b="1" dirty="0"/>
              <a:t>. El </a:t>
            </a:r>
            <a:r>
              <a:rPr lang="es-ES" sz="2900" b="1" dirty="0" err="1"/>
              <a:t>paper</a:t>
            </a:r>
            <a:r>
              <a:rPr lang="es-ES" sz="2900" b="1" dirty="0"/>
              <a:t> </a:t>
            </a:r>
            <a:r>
              <a:rPr lang="es-ES" sz="2900" b="1" dirty="0" err="1"/>
              <a:t>dels</a:t>
            </a:r>
            <a:r>
              <a:rPr lang="es-ES" sz="2900" b="1" dirty="0"/>
              <a:t> </a:t>
            </a:r>
            <a:r>
              <a:rPr lang="es-ES" sz="2900" b="1" dirty="0" err="1"/>
              <a:t>espectadors</a:t>
            </a:r>
            <a:r>
              <a:rPr lang="es-ES" sz="2900" b="1" dirty="0"/>
              <a:t> o </a:t>
            </a:r>
            <a:r>
              <a:rPr lang="es-ES" sz="2900" b="1" dirty="0" err="1"/>
              <a:t>testimonis</a:t>
            </a:r>
            <a:r>
              <a:rPr lang="es-ES" sz="2900" b="1" dirty="0"/>
              <a:t>.</a:t>
            </a:r>
            <a:r>
              <a:rPr lang="es-ES" sz="2900" dirty="0"/>
              <a:t> </a:t>
            </a:r>
            <a:r>
              <a:rPr lang="es-ES" sz="2900" dirty="0" err="1"/>
              <a:t>Impartit</a:t>
            </a:r>
            <a:r>
              <a:rPr lang="es-ES" sz="2900" dirty="0"/>
              <a:t> per Raquel Ros Morón, </a:t>
            </a:r>
            <a:endParaRPr lang="es-ES" sz="2900" dirty="0" smtClean="0"/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endParaRPr lang="es-ES" sz="2900" dirty="0"/>
          </a:p>
          <a:p>
            <a:pPr marL="0" indent="0">
              <a:buNone/>
            </a:pPr>
            <a:endParaRPr lang="es-ES" sz="2900" smtClean="0"/>
          </a:p>
          <a:p>
            <a:pPr marL="0" indent="0">
              <a:buNone/>
            </a:pPr>
            <a:endParaRPr lang="es-ES" sz="2900" dirty="0"/>
          </a:p>
          <a:p>
            <a:r>
              <a:rPr lang="es-ES" sz="2900" b="1" dirty="0" smtClean="0"/>
              <a:t>ACTUACIONS MUSICALS</a:t>
            </a:r>
            <a:r>
              <a:rPr lang="es-ES" sz="2900" b="1" dirty="0"/>
              <a:t>:</a:t>
            </a:r>
            <a:endParaRPr lang="es-ES" sz="2900" dirty="0"/>
          </a:p>
          <a:p>
            <a:r>
              <a:rPr lang="es-ES" sz="2900" b="1" dirty="0"/>
              <a:t>Les </a:t>
            </a:r>
            <a:r>
              <a:rPr lang="es-ES" sz="2900" b="1" dirty="0" err="1"/>
              <a:t>Veus</a:t>
            </a:r>
            <a:r>
              <a:rPr lang="es-ES" sz="2900" b="1" dirty="0"/>
              <a:t> de la </a:t>
            </a:r>
            <a:r>
              <a:rPr lang="es-ES" sz="2900" b="1" dirty="0" err="1"/>
              <a:t>Memòria</a:t>
            </a:r>
            <a:r>
              <a:rPr lang="es-ES" sz="2900" b="1" dirty="0"/>
              <a:t>. </a:t>
            </a:r>
            <a:r>
              <a:rPr lang="es-ES" sz="2900" dirty="0" err="1"/>
              <a:t>Cor</a:t>
            </a:r>
            <a:r>
              <a:rPr lang="es-ES" sz="2900" dirty="0"/>
              <a:t> </a:t>
            </a:r>
            <a:r>
              <a:rPr lang="es-ES" sz="2900" dirty="0" err="1"/>
              <a:t>pertanyent</a:t>
            </a:r>
            <a:r>
              <a:rPr lang="es-ES" sz="2900" dirty="0"/>
              <a:t> a </a:t>
            </a:r>
            <a:r>
              <a:rPr lang="es-ES" sz="2900" dirty="0" err="1"/>
              <a:t>l’Associació</a:t>
            </a:r>
            <a:r>
              <a:rPr lang="es-ES" sz="2900" dirty="0"/>
              <a:t> de </a:t>
            </a:r>
            <a:r>
              <a:rPr lang="es-ES" sz="2900" dirty="0" err="1"/>
              <a:t>Malalts</a:t>
            </a:r>
            <a:r>
              <a:rPr lang="es-ES" sz="2900" dirty="0"/>
              <a:t> </a:t>
            </a:r>
            <a:r>
              <a:rPr lang="es-ES" sz="2900" dirty="0" err="1"/>
              <a:t>d’Alzheimer</a:t>
            </a:r>
            <a:r>
              <a:rPr lang="es-ES" sz="2900" dirty="0"/>
              <a:t> de València (AFAV)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6714" y="351110"/>
            <a:ext cx="5511262" cy="2645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1359" y="959170"/>
            <a:ext cx="2122278" cy="119026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0662" y="4031460"/>
            <a:ext cx="1977219" cy="1515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77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1382" y="740225"/>
            <a:ext cx="5999533" cy="1280890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PARELLES LINGUISTIQUES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39" y="377372"/>
            <a:ext cx="2416589" cy="1638868"/>
          </a:xfrm>
          <a:prstGeom prst="rect">
            <a:avLst/>
          </a:prstGeom>
        </p:spPr>
      </p:pic>
      <p:pic>
        <p:nvPicPr>
          <p:cNvPr id="5" name="4 Imagen" descr="parelles linguisti.JPG"/>
          <p:cNvPicPr>
            <a:picLocks noChangeAspect="1"/>
          </p:cNvPicPr>
          <p:nvPr/>
        </p:nvPicPr>
        <p:blipFill>
          <a:blip r:embed="rId3" cstate="print"/>
          <a:srcRect r="21240"/>
          <a:stretch>
            <a:fillRect/>
          </a:stretch>
        </p:blipFill>
        <p:spPr>
          <a:xfrm rot="5400000">
            <a:off x="8370438" y="2702610"/>
            <a:ext cx="4187777" cy="299088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587726" y="2728686"/>
            <a:ext cx="6859588" cy="393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des de </a:t>
            </a:r>
            <a:r>
              <a:rPr lang="es-ES" dirty="0" err="1" smtClean="0"/>
              <a:t>l’AMPA</a:t>
            </a:r>
            <a:r>
              <a:rPr lang="es-ES" dirty="0" smtClean="0"/>
              <a:t> </a:t>
            </a:r>
            <a:r>
              <a:rPr lang="es-ES" dirty="0" err="1" smtClean="0"/>
              <a:t>hem</a:t>
            </a:r>
            <a:r>
              <a:rPr lang="es-ES" dirty="0" smtClean="0"/>
              <a:t> </a:t>
            </a:r>
            <a:r>
              <a:rPr lang="es-ES" dirty="0" err="1" smtClean="0"/>
              <a:t>posat</a:t>
            </a:r>
            <a:r>
              <a:rPr lang="es-ES" dirty="0" smtClean="0"/>
              <a:t> en </a:t>
            </a:r>
            <a:r>
              <a:rPr lang="es-ES" dirty="0" err="1" smtClean="0"/>
              <a:t>marxa</a:t>
            </a:r>
            <a:r>
              <a:rPr lang="es-ES" dirty="0" smtClean="0"/>
              <a:t> el programa de </a:t>
            </a:r>
            <a:r>
              <a:rPr lang="es-ES" dirty="0" err="1" smtClean="0"/>
              <a:t>Voluntariat</a:t>
            </a:r>
            <a:r>
              <a:rPr lang="es-ES" dirty="0" smtClean="0"/>
              <a:t> </a:t>
            </a:r>
            <a:r>
              <a:rPr lang="es-ES" dirty="0" err="1" smtClean="0"/>
              <a:t>pel</a:t>
            </a:r>
            <a:r>
              <a:rPr lang="es-ES" dirty="0" smtClean="0"/>
              <a:t> </a:t>
            </a:r>
            <a:r>
              <a:rPr lang="es-ES" dirty="0" err="1" smtClean="0"/>
              <a:t>Valencià</a:t>
            </a:r>
            <a:r>
              <a:rPr lang="es-ES" dirty="0" smtClean="0"/>
              <a:t> a </a:t>
            </a:r>
            <a:r>
              <a:rPr lang="es-ES" dirty="0" err="1" smtClean="0"/>
              <a:t>l’escola</a:t>
            </a:r>
            <a:r>
              <a:rPr lang="es-ES" dirty="0" smtClean="0"/>
              <a:t> la Gavina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ca-ES" dirty="0" smtClean="0"/>
              <a:t>El Voluntariat pel Valencià posa en contacte persones que són </a:t>
            </a:r>
            <a:r>
              <a:rPr lang="ca-ES" dirty="0" err="1" smtClean="0"/>
              <a:t>valencianoparlants</a:t>
            </a:r>
            <a:r>
              <a:rPr lang="ca-ES" dirty="0" smtClean="0"/>
              <a:t> (voluntaris) amb persones que volen parlar en la nostra llengua amb major fluïdesa (aprenents).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dirty="0" smtClean="0"/>
              <a:t>La tasca consisteix, doncs, a formar parelles lingüístiques de voluntaris i aprenents que queden un mínim de 10 hores, per a parlar en valencià sobre qualsevol aspecte de la vida diària. A més de practicar la llengua el programa ofereix l'oportunitat de </a:t>
            </a:r>
            <a:r>
              <a:rPr lang="ca-ES" dirty="0" err="1" smtClean="0"/>
              <a:t>conéixer</a:t>
            </a:r>
            <a:r>
              <a:rPr lang="ca-ES" dirty="0" smtClean="0"/>
              <a:t> a altres persones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logo voluntari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5512" y="478971"/>
            <a:ext cx="1360714" cy="1088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84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0059" y="754740"/>
            <a:ext cx="7170058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REUNIONS DE COORDINACIÓ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37784" y="2540000"/>
            <a:ext cx="6859588" cy="245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Participació</a:t>
            </a:r>
            <a:r>
              <a:rPr lang="es-ES" dirty="0" smtClean="0"/>
              <a:t> a la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Comissió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convivència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smtClean="0"/>
              <a:t>de </a:t>
            </a:r>
            <a:r>
              <a:rPr lang="es-ES" dirty="0" err="1" smtClean="0"/>
              <a:t>l’escola</a:t>
            </a:r>
            <a:r>
              <a:rPr lang="es-ES" dirty="0" smtClean="0"/>
              <a:t> Gavina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Participació</a:t>
            </a:r>
            <a:r>
              <a:rPr lang="es-ES" dirty="0" smtClean="0"/>
              <a:t> al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Consell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Escolar </a:t>
            </a:r>
            <a:r>
              <a:rPr lang="es-ES" dirty="0" smtClean="0"/>
              <a:t>de </a:t>
            </a:r>
            <a:r>
              <a:rPr lang="es-ES" dirty="0" err="1" smtClean="0"/>
              <a:t>l’escola</a:t>
            </a:r>
            <a:r>
              <a:rPr lang="es-ES" dirty="0" smtClean="0"/>
              <a:t> Gavina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Participació</a:t>
            </a:r>
            <a:r>
              <a:rPr lang="es-ES" dirty="0" smtClean="0"/>
              <a:t> al </a:t>
            </a:r>
            <a:r>
              <a:rPr lang="es-ES" b="1" dirty="0" err="1" smtClean="0">
                <a:solidFill>
                  <a:srgbClr val="008080"/>
                </a:solidFill>
              </a:rPr>
              <a:t>Consell</a:t>
            </a:r>
            <a:r>
              <a:rPr lang="es-ES" b="1" dirty="0" smtClean="0">
                <a:solidFill>
                  <a:srgbClr val="008080"/>
                </a:solidFill>
              </a:rPr>
              <a:t> Escolar municipal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Reunions</a:t>
            </a:r>
            <a:r>
              <a:rPr lang="es-ES" dirty="0" smtClean="0"/>
              <a:t> de </a:t>
            </a:r>
            <a:r>
              <a:rPr lang="es-ES" dirty="0" err="1" smtClean="0"/>
              <a:t>coordinació</a:t>
            </a:r>
            <a:r>
              <a:rPr lang="es-ES" dirty="0" smtClean="0"/>
              <a:t> am la </a:t>
            </a:r>
            <a:r>
              <a:rPr lang="es-ES" b="1" dirty="0" err="1" smtClean="0">
                <a:solidFill>
                  <a:srgbClr val="00B050"/>
                </a:solidFill>
              </a:rPr>
              <a:t>direcció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dirty="0" smtClean="0"/>
              <a:t>de </a:t>
            </a:r>
            <a:r>
              <a:rPr lang="es-ES" dirty="0" err="1" smtClean="0"/>
              <a:t>l’escola</a:t>
            </a:r>
            <a:r>
              <a:rPr lang="es-ES" dirty="0" smtClean="0"/>
              <a:t> Gavina</a:t>
            </a:r>
          </a:p>
        </p:txBody>
      </p:sp>
      <p:pic>
        <p:nvPicPr>
          <p:cNvPr id="13" name="12 Imagen" descr="REUJN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428" y="3352800"/>
            <a:ext cx="4673600" cy="3505200"/>
          </a:xfrm>
          <a:prstGeom prst="rect">
            <a:avLst/>
          </a:prstGeom>
        </p:spPr>
      </p:pic>
      <p:pic>
        <p:nvPicPr>
          <p:cNvPr id="14" name="13 Imagen" descr="reunion2-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9143" y="217716"/>
            <a:ext cx="2341636" cy="1756227"/>
          </a:xfrm>
          <a:prstGeom prst="rect">
            <a:avLst/>
          </a:prstGeom>
        </p:spPr>
      </p:pic>
      <p:pic>
        <p:nvPicPr>
          <p:cNvPr id="15" name="14 Imagen" descr="REUN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8600" y="4914900"/>
            <a:ext cx="2286000" cy="194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8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1270" y="145223"/>
            <a:ext cx="1499746" cy="14875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105" y="188230"/>
            <a:ext cx="2152650" cy="1076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2486" y="4659167"/>
            <a:ext cx="4609514" cy="2198833"/>
          </a:xfrm>
          <a:prstGeom prst="rect">
            <a:avLst/>
          </a:prstGeom>
        </p:spPr>
      </p:pic>
      <p:sp>
        <p:nvSpPr>
          <p:cNvPr id="8" name="Elipse 19"/>
          <p:cNvSpPr/>
          <p:nvPr/>
        </p:nvSpPr>
        <p:spPr>
          <a:xfrm>
            <a:off x="4423245" y="442253"/>
            <a:ext cx="5228756" cy="109626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sz="3600" b="1" dirty="0" smtClean="0"/>
              <a:t>Grup Conviure</a:t>
            </a:r>
            <a:endParaRPr lang="ca-ES" sz="3600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335315" y="1869743"/>
            <a:ext cx="10174514" cy="4339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Naix al </a:t>
            </a:r>
            <a:r>
              <a:rPr lang="ca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2015-2016 , format per un grup de mares i pares fonamentalment de 5ep i 6ep. Comissió que fa una proposta a l’escola al </a:t>
            </a:r>
            <a:r>
              <a:rPr lang="ca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septembre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2016 de treball conjunt pares 7 mares i escola. (Document “mil paraules per millorar la convivència”.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Creació del grup Conviure. A </a:t>
            </a:r>
            <a:r>
              <a:rPr lang="ca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l’ampafest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fa una crida a la participació.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Tallers participatius per a pares i mares “Identitat, convivència i vida”</a:t>
            </a:r>
            <a:r>
              <a:rPr lang="es-ES" dirty="0" smtClean="0"/>
              <a:t> a </a:t>
            </a:r>
            <a:r>
              <a:rPr lang="es-ES" dirty="0" err="1" smtClean="0"/>
              <a:t>càrrec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Psicòlegs</a:t>
            </a:r>
            <a:r>
              <a:rPr lang="es-ES" dirty="0" smtClean="0"/>
              <a:t> Paco Cuenca i Raquel Ros. </a:t>
            </a:r>
            <a:r>
              <a:rPr lang="es-ES" dirty="0" err="1" smtClean="0"/>
              <a:t>Els</a:t>
            </a:r>
            <a:r>
              <a:rPr lang="es-ES" dirty="0" smtClean="0"/>
              <a:t> han </a:t>
            </a:r>
            <a:r>
              <a:rPr lang="es-ES" dirty="0" err="1" smtClean="0"/>
              <a:t>estat</a:t>
            </a:r>
            <a:r>
              <a:rPr lang="es-ES" dirty="0" smtClean="0"/>
              <a:t> </a:t>
            </a:r>
            <a:r>
              <a:rPr lang="es-ES" dirty="0" err="1" smtClean="0"/>
              <a:t>constituïts</a:t>
            </a:r>
            <a:r>
              <a:rPr lang="es-ES" dirty="0" smtClean="0"/>
              <a:t> per cinc </a:t>
            </a:r>
            <a:r>
              <a:rPr lang="es-ES" dirty="0" err="1" smtClean="0"/>
              <a:t>sessions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r>
              <a:rPr lang="es-ES" dirty="0" smtClean="0"/>
              <a:t>, i </a:t>
            </a:r>
            <a:r>
              <a:rPr lang="es-ES" dirty="0" err="1" smtClean="0"/>
              <a:t>valorats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positivament</a:t>
            </a:r>
            <a:r>
              <a:rPr lang="es-ES" dirty="0" smtClean="0"/>
              <a:t> a les </a:t>
            </a:r>
            <a:r>
              <a:rPr lang="es-ES" dirty="0" err="1" smtClean="0"/>
              <a:t>enquestes</a:t>
            </a:r>
            <a:r>
              <a:rPr lang="es-ES" dirty="0" smtClean="0"/>
              <a:t> que </a:t>
            </a:r>
            <a:r>
              <a:rPr lang="es-ES" dirty="0" err="1" smtClean="0"/>
              <a:t>s’han</a:t>
            </a:r>
            <a:r>
              <a:rPr lang="es-ES" dirty="0" smtClean="0"/>
              <a:t> </a:t>
            </a:r>
            <a:r>
              <a:rPr lang="es-ES" dirty="0" err="1" smtClean="0"/>
              <a:t>fet</a:t>
            </a:r>
            <a:r>
              <a:rPr lang="es-ES" dirty="0" smtClean="0"/>
              <a:t>.</a:t>
            </a:r>
            <a:endParaRPr lang="ca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smtClean="0"/>
              <a:t>La </a:t>
            </a:r>
            <a:r>
              <a:rPr lang="es-ES" dirty="0" err="1" smtClean="0"/>
              <a:t>construcció</a:t>
            </a:r>
            <a:r>
              <a:rPr lang="es-ES" dirty="0" smtClean="0"/>
              <a:t> de la </a:t>
            </a:r>
            <a:r>
              <a:rPr lang="es-ES" dirty="0" err="1" smtClean="0"/>
              <a:t>identitat</a:t>
            </a:r>
            <a:r>
              <a:rPr lang="es-ES" dirty="0" smtClean="0"/>
              <a:t> i </a:t>
            </a:r>
            <a:r>
              <a:rPr lang="es-ES" dirty="0" err="1" smtClean="0"/>
              <a:t>convivència</a:t>
            </a:r>
            <a:endParaRPr lang="es-ES" dirty="0" smtClean="0"/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Assertivitat</a:t>
            </a:r>
            <a:r>
              <a:rPr lang="es-ES" dirty="0" smtClean="0"/>
              <a:t>, </a:t>
            </a:r>
            <a:r>
              <a:rPr lang="es-ES" dirty="0" err="1" smtClean="0"/>
              <a:t>límits</a:t>
            </a:r>
            <a:r>
              <a:rPr lang="es-ES" dirty="0" smtClean="0"/>
              <a:t> i </a:t>
            </a:r>
            <a:r>
              <a:rPr lang="es-ES" dirty="0" err="1" smtClean="0"/>
              <a:t>resolució</a:t>
            </a:r>
            <a:r>
              <a:rPr lang="es-ES" dirty="0" smtClean="0"/>
              <a:t> de </a:t>
            </a:r>
            <a:r>
              <a:rPr lang="es-ES" dirty="0" err="1" smtClean="0"/>
              <a:t>conflictes</a:t>
            </a:r>
            <a:endParaRPr lang="es-ES" dirty="0" smtClean="0"/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Transmissió</a:t>
            </a:r>
            <a:r>
              <a:rPr lang="es-ES" dirty="0" smtClean="0"/>
              <a:t> i </a:t>
            </a:r>
            <a:r>
              <a:rPr lang="es-ES" dirty="0" err="1" smtClean="0"/>
              <a:t>assimilació</a:t>
            </a:r>
            <a:r>
              <a:rPr lang="es-ES" dirty="0" smtClean="0"/>
              <a:t> de </a:t>
            </a:r>
            <a:r>
              <a:rPr lang="es-ES" dirty="0" err="1" smtClean="0"/>
              <a:t>valors</a:t>
            </a:r>
            <a:endParaRPr lang="es-ES" dirty="0" smtClean="0"/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Pubertat</a:t>
            </a:r>
            <a:r>
              <a:rPr lang="es-ES" dirty="0" smtClean="0"/>
              <a:t> i </a:t>
            </a:r>
            <a:r>
              <a:rPr lang="es-ES" dirty="0" err="1" smtClean="0"/>
              <a:t>adolescència</a:t>
            </a:r>
            <a:r>
              <a:rPr lang="es-ES" dirty="0" smtClean="0"/>
              <a:t>: un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r>
              <a:rPr lang="es-ES" dirty="0" err="1" smtClean="0"/>
              <a:t>continu</a:t>
            </a:r>
            <a:endParaRPr lang="es-ES" dirty="0" smtClean="0"/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S" dirty="0" err="1" smtClean="0"/>
              <a:t>Assetjament</a:t>
            </a:r>
            <a:r>
              <a:rPr lang="es-ES" dirty="0" smtClean="0"/>
              <a:t>/</a:t>
            </a:r>
            <a:r>
              <a:rPr lang="es-ES" dirty="0" err="1" smtClean="0"/>
              <a:t>violència</a:t>
            </a:r>
            <a:r>
              <a:rPr lang="es-ES" dirty="0" smtClean="0"/>
              <a:t> i </a:t>
            </a:r>
            <a:r>
              <a:rPr lang="es-ES" dirty="0" err="1" smtClean="0"/>
              <a:t>convivència</a:t>
            </a:r>
            <a:endParaRPr lang="es-ES" dirty="0" smtClean="0"/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344" y="1288567"/>
            <a:ext cx="1499746" cy="1487553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474711" y="1370427"/>
            <a:ext cx="6441923" cy="4636478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b="1" dirty="0" smtClean="0">
                <a:solidFill>
                  <a:srgbClr val="7030A0"/>
                </a:solidFill>
              </a:rPr>
              <a:t>INCUBACIÓ</a:t>
            </a:r>
            <a:r>
              <a:rPr lang="ca-ES" dirty="0" smtClean="0"/>
              <a:t>: Crear una base inicial per a la construcció del projecte </a:t>
            </a:r>
            <a:r>
              <a:rPr lang="ca-ES" dirty="0" err="1" smtClean="0"/>
              <a:t>coeducatiu</a:t>
            </a:r>
            <a:r>
              <a:rPr lang="ca-ES" dirty="0" smtClean="0"/>
              <a:t> dins 	de 	</a:t>
            </a:r>
            <a:r>
              <a:rPr lang="ca-ES" dirty="0" err="1" smtClean="0"/>
              <a:t>l'Ampa</a:t>
            </a:r>
            <a:r>
              <a:rPr lang="ca-ES" dirty="0" smtClean="0"/>
              <a:t>.</a:t>
            </a:r>
          </a:p>
          <a:p>
            <a:pPr algn="just"/>
            <a:r>
              <a:rPr lang="ca-ES" b="1" dirty="0" smtClean="0">
                <a:solidFill>
                  <a:srgbClr val="008080"/>
                </a:solidFill>
              </a:rPr>
              <a:t>VISIBILITZACIÓ</a:t>
            </a:r>
            <a:r>
              <a:rPr lang="ca-ES" dirty="0" smtClean="0"/>
              <a:t>: Posar al mapa la temàtica de gènere, d'una manera subtil i al mateix temps present i constant.</a:t>
            </a:r>
          </a:p>
          <a:p>
            <a:pPr lvl="0" algn="just"/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SENSIBILITZACIÓ</a:t>
            </a:r>
            <a:r>
              <a:rPr lang="ca-ES" dirty="0" smtClean="0"/>
              <a:t>: Apropar a mares i pares el discurs </a:t>
            </a:r>
            <a:r>
              <a:rPr lang="ca-ES" dirty="0" err="1" smtClean="0"/>
              <a:t>coeducatiu</a:t>
            </a:r>
            <a:r>
              <a:rPr lang="ca-ES" dirty="0" smtClean="0"/>
              <a:t>, crear </a:t>
            </a:r>
            <a:r>
              <a:rPr lang="ca-ES" dirty="0" err="1" smtClean="0"/>
              <a:t>conciència</a:t>
            </a:r>
            <a:r>
              <a:rPr lang="ca-ES" dirty="0" smtClean="0"/>
              <a:t> de les desigualtats encara no resoltes, introduir conceptes bàsics entorn al gènere i la educació, motivar a la participació en el grup de coeducació.</a:t>
            </a:r>
          </a:p>
          <a:p>
            <a:pPr lvl="0" algn="just"/>
            <a:r>
              <a:rPr lang="ca-ES" b="1" dirty="0" smtClean="0">
                <a:solidFill>
                  <a:srgbClr val="FE4512"/>
                </a:solidFill>
              </a:rPr>
              <a:t>ACCIÓ</a:t>
            </a:r>
            <a:r>
              <a:rPr lang="ca-ES" dirty="0" smtClean="0"/>
              <a:t>: Constituir un grup de treball amb un número suficient de membres.</a:t>
            </a:r>
          </a:p>
          <a:p>
            <a:pPr lvl="0" algn="just"/>
            <a:r>
              <a:rPr lang="es-ES" dirty="0" smtClean="0"/>
              <a:t>taller de </a:t>
            </a:r>
            <a:r>
              <a:rPr lang="es-ES" dirty="0" err="1" smtClean="0"/>
              <a:t>formació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b="1" dirty="0" smtClean="0"/>
              <a:t>Elena Simón “La </a:t>
            </a:r>
            <a:r>
              <a:rPr lang="es-ES" b="1" dirty="0" err="1" smtClean="0"/>
              <a:t>igualtat</a:t>
            </a:r>
            <a:r>
              <a:rPr lang="es-ES" b="1" dirty="0" smtClean="0"/>
              <a:t> també </a:t>
            </a:r>
            <a:r>
              <a:rPr lang="es-ES" b="1" dirty="0" err="1" smtClean="0"/>
              <a:t>s'aprén</a:t>
            </a:r>
            <a:r>
              <a:rPr lang="es-ES" b="1" dirty="0" smtClean="0"/>
              <a:t>. </a:t>
            </a:r>
            <a:r>
              <a:rPr lang="es-ES" b="1" dirty="0" err="1" smtClean="0"/>
              <a:t>Coeduquem</a:t>
            </a:r>
            <a:r>
              <a:rPr lang="es-ES" b="1" dirty="0" smtClean="0"/>
              <a:t> les </a:t>
            </a:r>
            <a:r>
              <a:rPr lang="es-ES" b="1" dirty="0" err="1" smtClean="0"/>
              <a:t>nostres</a:t>
            </a:r>
            <a:r>
              <a:rPr lang="es-ES" b="1" dirty="0" smtClean="0"/>
              <a:t> </a:t>
            </a:r>
            <a:r>
              <a:rPr lang="es-ES" b="1" dirty="0" err="1" smtClean="0"/>
              <a:t>filles</a:t>
            </a:r>
            <a:r>
              <a:rPr lang="es-ES" b="1" dirty="0" smtClean="0"/>
              <a:t> i </a:t>
            </a:r>
            <a:r>
              <a:rPr lang="es-ES" b="1" dirty="0" err="1" smtClean="0"/>
              <a:t>els</a:t>
            </a:r>
            <a:r>
              <a:rPr lang="es-ES" b="1" dirty="0" smtClean="0"/>
              <a:t> </a:t>
            </a:r>
            <a:r>
              <a:rPr lang="es-ES" b="1" dirty="0" err="1" smtClean="0"/>
              <a:t>nostres</a:t>
            </a:r>
            <a:r>
              <a:rPr lang="es-ES" b="1" dirty="0" smtClean="0"/>
              <a:t> </a:t>
            </a:r>
            <a:r>
              <a:rPr lang="es-ES" b="1" dirty="0" err="1" smtClean="0"/>
              <a:t>fills</a:t>
            </a:r>
            <a:r>
              <a:rPr lang="es-ES" b="1" dirty="0" smtClean="0"/>
              <a:t>”. </a:t>
            </a:r>
          </a:p>
          <a:p>
            <a:endParaRPr lang="es-ES" dirty="0" smtClean="0"/>
          </a:p>
          <a:p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2662" y="0"/>
            <a:ext cx="3159338" cy="2349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520" y="5797583"/>
            <a:ext cx="1320811" cy="9265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8745" y="2724491"/>
            <a:ext cx="2918923" cy="41335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7" y="3344091"/>
            <a:ext cx="2349624" cy="3323207"/>
          </a:xfrm>
          <a:prstGeom prst="rect">
            <a:avLst/>
          </a:prstGeom>
        </p:spPr>
      </p:pic>
      <p:sp>
        <p:nvSpPr>
          <p:cNvPr id="13" name="Elipse 22"/>
          <p:cNvSpPr/>
          <p:nvPr/>
        </p:nvSpPr>
        <p:spPr>
          <a:xfrm>
            <a:off x="3576754" y="175813"/>
            <a:ext cx="5146332" cy="10724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sz="3600" b="1" dirty="0" smtClean="0"/>
              <a:t>Coeducació</a:t>
            </a:r>
            <a:endParaRPr lang="ca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0745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8601" y="1693358"/>
            <a:ext cx="4625891" cy="2238561"/>
          </a:xfrm>
        </p:spPr>
        <p:txBody>
          <a:bodyPr>
            <a:normAutofit fontScale="77500" lnSpcReduction="20000"/>
          </a:bodyPr>
          <a:lstStyle/>
          <a:p>
            <a:r>
              <a:rPr lang="ca-ES" sz="2300" b="1" dirty="0" smtClean="0"/>
              <a:t>Préstec a famílies</a:t>
            </a:r>
            <a:endParaRPr lang="es-ES" sz="2300" b="1" dirty="0" smtClean="0"/>
          </a:p>
          <a:p>
            <a:r>
              <a:rPr lang="ca-ES" sz="2300" b="1" dirty="0" smtClean="0"/>
              <a:t>Animacions lectores</a:t>
            </a:r>
            <a:endParaRPr lang="es-ES" sz="2300" b="1" dirty="0" smtClean="0"/>
          </a:p>
          <a:p>
            <a:r>
              <a:rPr lang="ca-ES" sz="2300" b="1" dirty="0" smtClean="0"/>
              <a:t>Catalogació dels llibres </a:t>
            </a:r>
          </a:p>
          <a:p>
            <a:r>
              <a:rPr lang="ca-ES" sz="2300" b="1" dirty="0" smtClean="0"/>
              <a:t>Comanda de novetats</a:t>
            </a:r>
            <a:endParaRPr lang="es-ES" sz="2300" b="1" dirty="0" smtClean="0"/>
          </a:p>
          <a:p>
            <a:pPr algn="just"/>
            <a:r>
              <a:rPr lang="ca-ES" sz="2300" b="1" dirty="0" smtClean="0"/>
              <a:t>Creació d’espais de localització </a:t>
            </a:r>
            <a:r>
              <a:rPr lang="ca-ES" sz="2300" dirty="0" smtClean="0"/>
              <a:t>a la biblioteca (Treball conjunt amb </a:t>
            </a:r>
            <a:r>
              <a:rPr lang="ca-ES" sz="2300" b="1" dirty="0" smtClean="0"/>
              <a:t>Fina </a:t>
            </a:r>
            <a:r>
              <a:rPr lang="ca-ES" sz="2300" b="1" dirty="0" err="1" smtClean="0"/>
              <a:t>Masgrau</a:t>
            </a:r>
            <a:r>
              <a:rPr lang="ca-ES" sz="2300" dirty="0" smtClean="0"/>
              <a:t>)</a:t>
            </a:r>
            <a:r>
              <a:rPr lang="ca-ES" sz="2300" b="1" dirty="0" smtClean="0"/>
              <a:t>. </a:t>
            </a:r>
            <a:endParaRPr lang="es-ES" sz="2300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254" y="145223"/>
            <a:ext cx="1499746" cy="1487553"/>
          </a:xfrm>
          <a:prstGeom prst="rect">
            <a:avLst/>
          </a:prstGeom>
        </p:spPr>
      </p:pic>
      <p:pic>
        <p:nvPicPr>
          <p:cNvPr id="8" name="Imagen 7" descr="C:\Users\ADMIN\Desktop\Fotos Mar Trenet\AMPA\MEMORIA 2017\FOTOS\BIBLIOTECA\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3" y="3938905"/>
            <a:ext cx="5400040" cy="291909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36" y="1417202"/>
            <a:ext cx="3064510" cy="22987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 descr="C:\Users\ADMIN\Desktop\Fotos Mar Trenet\AMPA\MEMORIA 2017\FOTOS\BIBLIOTECA\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299" y="2383887"/>
            <a:ext cx="1800225" cy="238315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 descr="C:\Users\ADMIN\Desktop\Fotos Mar Trenet\AMPA\MEMORIA 2017\FOTOS\BIBLIOTECA\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95" y="4399861"/>
            <a:ext cx="2838450" cy="183451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Elipse 12"/>
          <p:cNvSpPr/>
          <p:nvPr/>
        </p:nvSpPr>
        <p:spPr>
          <a:xfrm>
            <a:off x="2770381" y="151668"/>
            <a:ext cx="5220068" cy="10581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a-ES" sz="3600" b="1" dirty="0" smtClean="0"/>
              <a:t>Biblioteca</a:t>
            </a:r>
            <a:endParaRPr lang="ca-E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347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889</Words>
  <Application>Microsoft Office PowerPoint</Application>
  <PresentationFormat>Personalizado</PresentationFormat>
  <Paragraphs>160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Espiral</vt:lpstr>
      <vt:lpstr>MEMORIA D’ACTIVITATS CURS 2016-17</vt:lpstr>
      <vt:lpstr>Diapositiva 2</vt:lpstr>
      <vt:lpstr>TASQUES REALITZADES AL 2016-2017</vt:lpstr>
      <vt:lpstr>II AMPAFEST jornada lúdica i educativa organitzada per l’AMPA Escola Gavina «Respectem, estimem, compartim» </vt:lpstr>
      <vt:lpstr>PARELLES LINGUISTIQUES </vt:lpstr>
      <vt:lpstr>REUNIONS DE COORDINACIÓ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RESUM FINAL: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Núria Poll Borràs</dc:creator>
  <cp:lastModifiedBy>Sara</cp:lastModifiedBy>
  <cp:revision>52</cp:revision>
  <dcterms:created xsi:type="dcterms:W3CDTF">2017-06-14T16:20:05Z</dcterms:created>
  <dcterms:modified xsi:type="dcterms:W3CDTF">2017-06-21T14:25:09Z</dcterms:modified>
</cp:coreProperties>
</file>